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4"/>
  </p:notesMasterIdLst>
  <p:sldIdLst>
    <p:sldId id="264" r:id="rId3"/>
  </p:sldIdLst>
  <p:sldSz cx="12192000" cy="6858000"/>
  <p:notesSz cx="7010400" cy="92964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1" autoAdjust="0"/>
    <p:restoredTop sz="88822" autoAdjust="0"/>
  </p:normalViewPr>
  <p:slideViewPr>
    <p:cSldViewPr snapToGrid="0">
      <p:cViewPr varScale="1">
        <p:scale>
          <a:sx n="109" d="100"/>
          <a:sy n="109" d="100"/>
        </p:scale>
        <p:origin x="8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385" cy="46631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78" y="1"/>
            <a:ext cx="3038385" cy="46631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AA121C8A-D77F-4B2F-A5E0-90F0BA2CE89C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7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092"/>
            <a:ext cx="3038385" cy="46631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78" y="8830092"/>
            <a:ext cx="3038385" cy="46631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88FAC04F-313C-4E71-89F8-B263E11A496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13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AC04F-313C-4E71-89F8-B263E11A49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4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subtitle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4170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319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95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2F3EE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331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7199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720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1117">
          <p15:clr>
            <a:srgbClr val="F26B43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9313586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032" y="1706399"/>
            <a:ext cx="4410751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870" y="1706399"/>
            <a:ext cx="4409674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91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6049459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957" y="1706328"/>
            <a:ext cx="6049459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2298" y="849734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2298" y="3563718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944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>
          <p15:clr>
            <a:srgbClr val="F26B43"/>
          </p15:clr>
        </p15:guide>
        <p15:guide id="2" pos="5247">
          <p15:clr>
            <a:srgbClr val="F26B43"/>
          </p15:clr>
        </p15:guide>
        <p15:guide id="3" pos="1117">
          <p15:clr>
            <a:srgbClr val="F26B43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909" y="426127"/>
            <a:ext cx="6866634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909" y="1706328"/>
            <a:ext cx="6866634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95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2660">
          <p15:clr>
            <a:srgbClr val="F26B43"/>
          </p15:clr>
        </p15:guide>
        <p15:guide id="3" pos="2335">
          <p15:clr>
            <a:srgbClr val="F26B43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82" y="980728"/>
            <a:ext cx="3740887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add title one line</a:t>
            </a:r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82" y="4407151"/>
            <a:ext cx="3740887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3300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300" y="4406900"/>
            <a:ext cx="3740888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8917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  <a:endParaRPr lang="en-GB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8917" y="4406900"/>
            <a:ext cx="3740887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82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699" y="1548581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9715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979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>
          <p15:clr>
            <a:srgbClr val="F26B43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540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0596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442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rgbClr val="2F3EE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12CD9736-3DC8-4E83-A377-0F64AEBA420E}" type="datetime3">
              <a:rPr lang="en-US" smtClean="0"/>
              <a:t>20 February 2026</a:t>
            </a:fld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7660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2F3EE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06B965C8-07F4-460F-B233-7FD81FD6D47A}" type="datetime3">
              <a:rPr lang="en-US" smtClean="0"/>
              <a:t>20 February 2026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2F3EEA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2F3EEA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5399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909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46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6280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8828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466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230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102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BED45-7F6C-4307-AA53-52EE148188A3}" type="datetimeFigureOut">
              <a:rPr lang="da-DK" smtClean="0"/>
              <a:t>20-02-2026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6E6B-24D0-4A6D-8F4C-3F02E5C9123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3896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2F3EE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7948" y="6541200"/>
            <a:ext cx="432656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957" y="426127"/>
            <a:ext cx="9313586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957" y="1706328"/>
            <a:ext cx="9313586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endParaRPr lang="da-DK" sz="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2F3EEA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863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>
          <p15:clr>
            <a:srgbClr val="F26B43"/>
          </p15:clr>
        </p15:guide>
        <p15:guide id="4" orient="horz" pos="881">
          <p15:clr>
            <a:srgbClr val="F26B43"/>
          </p15:clr>
        </p15:guide>
        <p15:guide id="5" orient="horz" pos="1074">
          <p15:clr>
            <a:srgbClr val="F26B43"/>
          </p15:clr>
        </p15:guide>
        <p15:guide id="6" orient="horz" pos="39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D40DA747-9969-E374-A025-E15B032C80CB}"/>
              </a:ext>
            </a:extLst>
          </p:cNvPr>
          <p:cNvSpPr/>
          <p:nvPr/>
        </p:nvSpPr>
        <p:spPr>
          <a:xfrm>
            <a:off x="668334" y="2287970"/>
            <a:ext cx="3635775" cy="2688476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72AB67-59B4-6DC0-4C83-9F833423BD3E}"/>
              </a:ext>
            </a:extLst>
          </p:cNvPr>
          <p:cNvCxnSpPr>
            <a:cxnSpLocks/>
            <a:stCxn id="34" idx="3"/>
            <a:endCxn id="33" idx="1"/>
          </p:cNvCxnSpPr>
          <p:nvPr/>
        </p:nvCxnSpPr>
        <p:spPr>
          <a:xfrm flipV="1">
            <a:off x="7847262" y="953372"/>
            <a:ext cx="374028" cy="1244"/>
          </a:xfrm>
          <a:prstGeom prst="line">
            <a:avLst/>
          </a:prstGeom>
          <a:noFill/>
          <a:ln w="12700" cap="flat" cmpd="sng" algn="ctr">
            <a:solidFill>
              <a:srgbClr val="5B9BD5">
                <a:lumMod val="50000"/>
              </a:srgbClr>
            </a:solidFill>
            <a:prstDash val="dash"/>
            <a:miter lim="800000"/>
          </a:ln>
          <a:effectLst/>
        </p:spPr>
      </p:cxn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66B18C4-B852-1722-6D22-C7195AFFF9CF}"/>
              </a:ext>
            </a:extLst>
          </p:cNvPr>
          <p:cNvGrpSpPr/>
          <p:nvPr/>
        </p:nvGrpSpPr>
        <p:grpSpPr>
          <a:xfrm>
            <a:off x="668334" y="85040"/>
            <a:ext cx="10699746" cy="4595209"/>
            <a:chOff x="269225" y="409992"/>
            <a:chExt cx="10501343" cy="4439810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C56E74CB-89B8-7F09-8AD8-8A2F645F3238}"/>
                </a:ext>
              </a:extLst>
            </p:cNvPr>
            <p:cNvSpPr/>
            <p:nvPr/>
          </p:nvSpPr>
          <p:spPr>
            <a:xfrm>
              <a:off x="4483518" y="409992"/>
              <a:ext cx="2827466" cy="453600"/>
            </a:xfrm>
            <a:prstGeom prst="roundRect">
              <a:avLst/>
            </a:prstGeom>
            <a:solidFill>
              <a:srgbClr val="4472C4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sz="1400" b="1" kern="0" dirty="0">
                  <a:solidFill>
                    <a:prstClr val="white"/>
                  </a:solidFill>
                  <a:ea typeface="ＭＳ Ｐゴシック" pitchFamily="-80" charset="-128"/>
                  <a:cs typeface="Arial" panose="020B0604020202020204" pitchFamily="34" charset="0"/>
                </a:rPr>
                <a:t>N5T Presidents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4D6F898-4CB0-479E-9706-13923E45C6CA}"/>
                </a:ext>
              </a:extLst>
            </p:cNvPr>
            <p:cNvSpPr/>
            <p:nvPr/>
          </p:nvSpPr>
          <p:spPr>
            <a:xfrm>
              <a:off x="7969674" y="3073757"/>
              <a:ext cx="2800894" cy="225113"/>
            </a:xfrm>
            <a:prstGeom prst="roundRect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10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Education Executives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401D153-9F09-707D-E6B4-3DDEAE53E14E}"/>
                </a:ext>
              </a:extLst>
            </p:cNvPr>
            <p:cNvSpPr/>
            <p:nvPr/>
          </p:nvSpPr>
          <p:spPr>
            <a:xfrm>
              <a:off x="7968297" y="2516331"/>
              <a:ext cx="2784187" cy="216465"/>
            </a:xfrm>
            <a:prstGeom prst="roundRect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10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Communications Executives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DF46B198-F9C6-1350-6E3D-E9CA449EB7A4}"/>
                </a:ext>
              </a:extLst>
            </p:cNvPr>
            <p:cNvSpPr/>
            <p:nvPr/>
          </p:nvSpPr>
          <p:spPr>
            <a:xfrm>
              <a:off x="305996" y="2660523"/>
              <a:ext cx="1760607" cy="615689"/>
            </a:xfrm>
            <a:prstGeom prst="roundRect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sz="1000" b="1" kern="0" dirty="0">
                <a:solidFill>
                  <a:prstClr val="black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US" sz="1000" b="1" kern="0" dirty="0">
                  <a:solidFill>
                    <a:prstClr val="black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</a:rPr>
                <a:t>Strategic Student Mobility</a:t>
              </a:r>
            </a:p>
            <a:p>
              <a:pPr marL="171450" indent="-171450" hangingPunct="0">
                <a:buFont typeface="Arial" panose="020B0604020202020204" pitchFamily="34" charset="0"/>
                <a:buChar char="•"/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9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Extended Campus</a:t>
              </a:r>
            </a:p>
            <a:p>
              <a:pPr hangingPunct="0"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9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       </a:t>
              </a:r>
              <a:r>
                <a:rPr lang="en-US" sz="900" kern="0" dirty="0" err="1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Programmes</a:t>
              </a:r>
              <a:r>
                <a:rPr lang="en-US" sz="9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 (Master)</a:t>
              </a:r>
            </a:p>
            <a:p>
              <a:pPr marL="171450" indent="-171450" hangingPunct="0">
                <a:buFont typeface="Arial" panose="020B0604020202020204" pitchFamily="34" charset="0"/>
                <a:buChar char="•"/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9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Pilot - Battery Technology</a:t>
              </a:r>
            </a:p>
            <a:p>
              <a:pPr algn="ctr">
                <a:defRPr/>
              </a:pPr>
              <a:r>
                <a:rPr lang="en-US" sz="1000" b="1" kern="0" dirty="0">
                  <a:solidFill>
                    <a:prstClr val="black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endParaRPr lang="en-US" sz="1000" i="1" kern="0" dirty="0">
                <a:solidFill>
                  <a:prstClr val="white"/>
                </a:solidFill>
                <a:highlight>
                  <a:srgbClr val="FFFF00"/>
                </a:highlight>
                <a:latin typeface="+mj-lt"/>
                <a:ea typeface="ＭＳ Ｐゴシック" pitchFamily="-80" charset="-128"/>
                <a:cs typeface="Arial" panose="020B0604020202020204" pitchFamily="34" charset="0"/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AAD068F-65C9-C395-C239-19B122880107}"/>
                </a:ext>
              </a:extLst>
            </p:cNvPr>
            <p:cNvSpPr/>
            <p:nvPr/>
          </p:nvSpPr>
          <p:spPr>
            <a:xfrm>
              <a:off x="4483518" y="2536103"/>
              <a:ext cx="2836182" cy="560223"/>
            </a:xfrm>
            <a:prstGeom prst="roundRect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sz="1000" b="1" kern="0" dirty="0">
                  <a:solidFill>
                    <a:prstClr val="black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</a:rPr>
                <a:t>Innovation, Entrepreneurship and </a:t>
              </a:r>
              <a:r>
                <a:rPr lang="en-US" sz="1000" b="1" kern="0" dirty="0" err="1">
                  <a:solidFill>
                    <a:prstClr val="black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</a:rPr>
                <a:t>Deeptech</a:t>
              </a:r>
              <a:r>
                <a:rPr lang="en-US" sz="1000" b="1" kern="0" dirty="0">
                  <a:solidFill>
                    <a:prstClr val="black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A1DDFB-4C4C-306B-8BC2-8AB76080CA19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>
              <a:off x="2015785" y="1702983"/>
              <a:ext cx="37618" cy="110844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EB04849-ABFF-32F2-D16B-FFF437339273}"/>
                </a:ext>
              </a:extLst>
            </p:cNvPr>
            <p:cNvCxnSpPr>
              <a:cxnSpLocks/>
            </p:cNvCxnSpPr>
            <p:nvPr/>
          </p:nvCxnSpPr>
          <p:spPr>
            <a:xfrm>
              <a:off x="5852749" y="2094193"/>
              <a:ext cx="0" cy="216000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FD750B3-0BFA-9115-0EFF-E99DE22350A6}"/>
                </a:ext>
              </a:extLst>
            </p:cNvPr>
            <p:cNvCxnSpPr>
              <a:cxnSpLocks/>
              <a:endCxn id="40" idx="0"/>
            </p:cNvCxnSpPr>
            <p:nvPr/>
          </p:nvCxnSpPr>
          <p:spPr>
            <a:xfrm flipH="1">
              <a:off x="9352477" y="1737344"/>
              <a:ext cx="2030" cy="97197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6885A8D-EF62-17B1-90DC-8F3B85B5243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015784" y="1702983"/>
              <a:ext cx="7364038" cy="18704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482CB98-8C44-E467-E5D9-856A53FB4C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96945" y="918351"/>
              <a:ext cx="1977681" cy="0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dash"/>
              <a:miter lim="800000"/>
            </a:ln>
            <a:effectLst/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398B993-3E46-E62C-DB43-1D4431430F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96945" y="1624435"/>
              <a:ext cx="2056736" cy="0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dash"/>
              <a:miter lim="800000"/>
            </a:ln>
            <a:effectLst/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6BD6E51-4B06-3E8D-AD9D-96C0AF7E35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76536" y="1502299"/>
              <a:ext cx="27226" cy="122136"/>
            </a:xfrm>
            <a:prstGeom prst="line">
              <a:avLst/>
            </a:prstGeom>
            <a:noFill/>
            <a:ln w="12700" cap="flat" cmpd="sng" algn="ctr">
              <a:solidFill>
                <a:srgbClr val="5B9BD5">
                  <a:lumMod val="50000"/>
                </a:srgbClr>
              </a:solidFill>
              <a:prstDash val="dash"/>
              <a:miter lim="800000"/>
            </a:ln>
            <a:effectLst/>
          </p:spPr>
        </p:cxn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01D0052-80AF-42A1-E081-2815354A3360}"/>
                </a:ext>
              </a:extLst>
            </p:cNvPr>
            <p:cNvSpPr/>
            <p:nvPr/>
          </p:nvSpPr>
          <p:spPr>
            <a:xfrm>
              <a:off x="4487569" y="1023360"/>
              <a:ext cx="2827466" cy="453600"/>
            </a:xfrm>
            <a:prstGeom prst="round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sz="1400" b="1" kern="0" dirty="0">
                  <a:solidFill>
                    <a:prstClr val="white"/>
                  </a:solidFill>
                  <a:ea typeface="ＭＳ Ｐゴシック" pitchFamily="-80" charset="-128"/>
                  <a:cs typeface="Arial" panose="020B0604020202020204" pitchFamily="34" charset="0"/>
                </a:rPr>
                <a:t>N5T</a:t>
              </a:r>
              <a:r>
                <a:rPr lang="en-US" sz="1400" b="1" kern="0" dirty="0">
                  <a:solidFill>
                    <a:schemeClr val="bg1"/>
                  </a:solidFill>
                  <a:ea typeface="ＭＳ Ｐゴシック" pitchFamily="-80" charset="-128"/>
                  <a:cs typeface="Arial" panose="020B0604020202020204" pitchFamily="34" charset="0"/>
                </a:rPr>
                <a:t> </a:t>
              </a:r>
              <a:r>
                <a:rPr lang="en-US" sz="1400" b="1" kern="0" dirty="0">
                  <a:solidFill>
                    <a:prstClr val="white"/>
                  </a:solidFill>
                  <a:ea typeface="ＭＳ Ｐゴシック" pitchFamily="-80" charset="-128"/>
                  <a:cs typeface="Arial" panose="020B0604020202020204" pitchFamily="34" charset="0"/>
                </a:rPr>
                <a:t>Committee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2CF54B66-CF8B-9F29-2360-3C4C659805E7}"/>
                </a:ext>
              </a:extLst>
            </p:cNvPr>
            <p:cNvSpPr/>
            <p:nvPr/>
          </p:nvSpPr>
          <p:spPr>
            <a:xfrm>
              <a:off x="7970450" y="4624689"/>
              <a:ext cx="2800118" cy="225113"/>
            </a:xfrm>
            <a:prstGeom prst="roundRect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 sz="9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rPr lang="en-US" sz="1000" kern="0" dirty="0">
                  <a:solidFill>
                    <a:srgbClr val="000000"/>
                  </a:solidFill>
                  <a:latin typeface="+mj-lt"/>
                  <a:ea typeface="Verdana" panose="020B0604030504040204" pitchFamily="34" charset="0"/>
                  <a:cs typeface="Arial" panose="020B0604020202020204" pitchFamily="34" charset="0"/>
                  <a:sym typeface="Trebuchet MS"/>
                </a:rPr>
                <a:t>PhD Administrators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ED2887A1-B7B4-34C4-9AFF-DF833B899269}"/>
                </a:ext>
              </a:extLst>
            </p:cNvPr>
            <p:cNvSpPr/>
            <p:nvPr/>
          </p:nvSpPr>
          <p:spPr>
            <a:xfrm>
              <a:off x="269225" y="1813827"/>
              <a:ext cx="3568357" cy="623373"/>
            </a:xfrm>
            <a:prstGeom prst="round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/>
              </a:pPr>
              <a:r>
                <a:rPr lang="en-US" sz="1200" b="1" kern="0" dirty="0">
                  <a:solidFill>
                    <a:schemeClr val="bg1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Mobility Enablers</a:t>
              </a:r>
            </a:p>
            <a:p>
              <a:pPr algn="ctr" hangingPunct="0">
                <a:defRPr/>
              </a:pPr>
              <a:r>
                <a:rPr lang="en-US" sz="1000" b="1" i="1" kern="0" dirty="0">
                  <a:solidFill>
                    <a:schemeClr val="bg1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Education and Student Mobility</a:t>
              </a:r>
              <a:endParaRPr lang="en-US" sz="1000" b="1" kern="0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  <a:sym typeface="Verdana"/>
              </a:endParaRP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8B7C2F16-3AE7-1C5C-8B4C-3E9290392E89}"/>
                </a:ext>
              </a:extLst>
            </p:cNvPr>
            <p:cNvSpPr/>
            <p:nvPr/>
          </p:nvSpPr>
          <p:spPr>
            <a:xfrm>
              <a:off x="4483518" y="1836075"/>
              <a:ext cx="2836182" cy="599656"/>
            </a:xfrm>
            <a:prstGeom prst="round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/>
              </a:pPr>
              <a:r>
                <a:rPr lang="en-US" sz="1200" b="1" kern="0" dirty="0">
                  <a:solidFill>
                    <a:schemeClr val="bg1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Task Forces</a:t>
              </a:r>
            </a:p>
            <a:p>
              <a:pPr algn="ctr" hangingPunct="0">
                <a:defRPr/>
              </a:pPr>
              <a:r>
                <a:rPr lang="en-US" sz="1000" b="1" i="1" kern="0" dirty="0">
                  <a:solidFill>
                    <a:srgbClr val="FFFFFF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Specific assignments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F61BEAF-C24D-DD00-0C1F-90485F5211DE}"/>
                </a:ext>
              </a:extLst>
            </p:cNvPr>
            <p:cNvSpPr/>
            <p:nvPr/>
          </p:nvSpPr>
          <p:spPr>
            <a:xfrm>
              <a:off x="7934386" y="1834541"/>
              <a:ext cx="2836182" cy="602660"/>
            </a:xfrm>
            <a:prstGeom prst="round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0">
                <a:defRPr/>
              </a:pPr>
              <a:r>
                <a:rPr lang="en-US" sz="1200" b="1" kern="0" dirty="0">
                  <a:solidFill>
                    <a:srgbClr val="FFFFFF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Peer Networks</a:t>
              </a:r>
            </a:p>
            <a:p>
              <a:pPr algn="ctr" hangingPunct="0">
                <a:defRPr/>
              </a:pPr>
              <a:r>
                <a:rPr lang="en-US" sz="1000" b="1" i="1" kern="0" dirty="0">
                  <a:solidFill>
                    <a:srgbClr val="FFFFFF"/>
                  </a:solidFill>
                  <a:ea typeface="Verdana" panose="020B0604030504040204" pitchFamily="34" charset="0"/>
                  <a:cs typeface="Arial" panose="020B0604020202020204" pitchFamily="34" charset="0"/>
                  <a:sym typeface="Verdana"/>
                </a:rPr>
                <a:t>Exchange of experience and best practice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45F261B7-1C5D-3AB8-C57B-40D3BE2A4831}"/>
                </a:ext>
              </a:extLst>
            </p:cNvPr>
            <p:cNvSpPr/>
            <p:nvPr/>
          </p:nvSpPr>
          <p:spPr>
            <a:xfrm>
              <a:off x="7682128" y="1022158"/>
              <a:ext cx="2123331" cy="453600"/>
            </a:xfrm>
            <a:prstGeom prst="round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sz="1400" b="1" kern="0" dirty="0">
                  <a:solidFill>
                    <a:prstClr val="white"/>
                  </a:solidFill>
                  <a:ea typeface="ＭＳ Ｐゴシック" pitchFamily="-80" charset="-128"/>
                  <a:cs typeface="Arial" panose="020B0604020202020204" pitchFamily="34" charset="0"/>
                </a:rPr>
                <a:t>N5T Secretariat</a:t>
              </a:r>
            </a:p>
          </p:txBody>
        </p:sp>
      </p:grp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002CA1F-B1B6-7EFF-63EC-97F48DE19569}"/>
              </a:ext>
            </a:extLst>
          </p:cNvPr>
          <p:cNvSpPr/>
          <p:nvPr/>
        </p:nvSpPr>
        <p:spPr>
          <a:xfrm>
            <a:off x="722430" y="3156349"/>
            <a:ext cx="1760607" cy="1635874"/>
          </a:xfrm>
          <a:prstGeom prst="roundRect">
            <a:avLst>
              <a:gd name="adj" fmla="val 14426"/>
            </a:avLst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Joint Master’s </a:t>
            </a:r>
            <a:r>
              <a:rPr lang="en-US" sz="1000" b="1" kern="0" dirty="0" err="1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Programmes</a:t>
            </a:r>
            <a:endParaRPr lang="en-US" sz="1000" b="1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Cold climate Eng.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Maritime Eng.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Environmental Eng. 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Sustainable Energy Eng.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Polymer Technology 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900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JMP administrators 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2E81EEF-6959-57FD-38AC-AA0271F22BA5}"/>
              </a:ext>
            </a:extLst>
          </p:cNvPr>
          <p:cNvSpPr/>
          <p:nvPr/>
        </p:nvSpPr>
        <p:spPr>
          <a:xfrm>
            <a:off x="4957496" y="2969286"/>
            <a:ext cx="2889766" cy="57983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Academic Leadership Development </a:t>
            </a:r>
            <a:r>
              <a:rPr lang="en-US" sz="1000" b="1" kern="0" dirty="0" err="1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Programme</a:t>
            </a: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 </a:t>
            </a:r>
            <a:endParaRPr lang="en-US" sz="1000" kern="0" dirty="0">
              <a:solidFill>
                <a:prstClr val="black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900" b="1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E177D0-7E0F-7BDF-C2EB-05D431EC4100}"/>
              </a:ext>
            </a:extLst>
          </p:cNvPr>
          <p:cNvSpPr/>
          <p:nvPr/>
        </p:nvSpPr>
        <p:spPr>
          <a:xfrm>
            <a:off x="2574759" y="2414343"/>
            <a:ext cx="1691886" cy="637239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Doctoral / PhD </a:t>
            </a:r>
            <a:r>
              <a:rPr lang="en-US" sz="1000" b="1" kern="0" dirty="0" err="1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Programmes</a:t>
            </a:r>
            <a:endParaRPr lang="en-US" sz="1000" b="1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Doctoral School on Battery Research and Development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CA653C7-B64D-36A4-3F9F-8D780D1BEBF2}"/>
              </a:ext>
            </a:extLst>
          </p:cNvPr>
          <p:cNvSpPr/>
          <p:nvPr/>
        </p:nvSpPr>
        <p:spPr>
          <a:xfrm>
            <a:off x="2574759" y="3156349"/>
            <a:ext cx="1691886" cy="578667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1000" b="1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  <a:p>
            <a:pPr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Doctoral / PhD Education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Courses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900" kern="0" dirty="0">
              <a:solidFill>
                <a:srgbClr val="00000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4159C5B-2522-DF41-8177-E5FDAC8E0850}"/>
              </a:ext>
            </a:extLst>
          </p:cNvPr>
          <p:cNvSpPr/>
          <p:nvPr/>
        </p:nvSpPr>
        <p:spPr>
          <a:xfrm>
            <a:off x="2574760" y="3839784"/>
            <a:ext cx="1691886" cy="952439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Other activities such as:  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Joint Research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Publications 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Bachelor Courses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PhD Summer Schools</a:t>
            </a:r>
          </a:p>
          <a:p>
            <a:pPr marL="171450" indent="-171450" hangingPunct="0">
              <a:buFont typeface="Arial" panose="020B0604020202020204" pitchFamily="34" charset="0"/>
              <a:buChar char="•"/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9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BIPs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ECC59A54-A1A5-54B7-54F1-3F677F24DF8C}"/>
              </a:ext>
            </a:extLst>
          </p:cNvPr>
          <p:cNvSpPr/>
          <p:nvPr/>
        </p:nvSpPr>
        <p:spPr>
          <a:xfrm>
            <a:off x="8515481" y="3811902"/>
            <a:ext cx="2834174" cy="233586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Lifelong Learning</a:t>
            </a:r>
            <a:endParaRPr lang="en-US" sz="1000" kern="0" dirty="0">
              <a:solidFill>
                <a:srgbClr val="000000"/>
              </a:solidFill>
              <a:highlight>
                <a:srgbClr val="FFFF00"/>
              </a:highlight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1122D205-B684-40E9-C8A0-CEBF3D20A771}"/>
              </a:ext>
            </a:extLst>
          </p:cNvPr>
          <p:cNvSpPr/>
          <p:nvPr/>
        </p:nvSpPr>
        <p:spPr>
          <a:xfrm>
            <a:off x="8515060" y="4121762"/>
            <a:ext cx="2853020" cy="234820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Open Science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BB0CF885-55C7-2256-3D6D-65741690C530}"/>
              </a:ext>
            </a:extLst>
          </p:cNvPr>
          <p:cNvSpPr/>
          <p:nvPr/>
        </p:nvSpPr>
        <p:spPr>
          <a:xfrm>
            <a:off x="8517528" y="2556233"/>
            <a:ext cx="2832127" cy="22233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Corporate Collaboration</a:t>
            </a:r>
            <a:endParaRPr lang="en-US" sz="1000" kern="0" dirty="0">
              <a:solidFill>
                <a:srgbClr val="000000"/>
              </a:solidFill>
              <a:highlight>
                <a:srgbClr val="FFFF00"/>
              </a:highlight>
              <a:latin typeface="+mj-lt"/>
              <a:ea typeface="Verdana" panose="020B0604030504040204" pitchFamily="34" charset="0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77C1FD90-91FE-9954-743E-89A42A2E3461}"/>
              </a:ext>
            </a:extLst>
          </p:cNvPr>
          <p:cNvSpPr/>
          <p:nvPr/>
        </p:nvSpPr>
        <p:spPr>
          <a:xfrm>
            <a:off x="4957497" y="3653002"/>
            <a:ext cx="2889765" cy="579831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b="1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Collaboration on Defence Research and Education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DB4B57A-1640-9AD5-6F31-974502ECB1DC}"/>
              </a:ext>
            </a:extLst>
          </p:cNvPr>
          <p:cNvCxnSpPr>
            <a:cxnSpLocks/>
            <a:stCxn id="34" idx="0"/>
            <a:endCxn id="3" idx="2"/>
          </p:cNvCxnSpPr>
          <p:nvPr/>
        </p:nvCxnSpPr>
        <p:spPr>
          <a:xfrm flipH="1" flipV="1">
            <a:off x="6402691" y="554517"/>
            <a:ext cx="4128" cy="165360"/>
          </a:xfrm>
          <a:prstGeom prst="line">
            <a:avLst/>
          </a:prstGeom>
          <a:noFill/>
          <a:ln w="12700" cap="flat" cmpd="sng" algn="ctr">
            <a:solidFill>
              <a:srgbClr val="5B9BD5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9743050-58A5-7CDD-202D-42B5AB914812}"/>
              </a:ext>
            </a:extLst>
          </p:cNvPr>
          <p:cNvCxnSpPr>
            <a:cxnSpLocks/>
            <a:stCxn id="38" idx="0"/>
            <a:endCxn id="34" idx="2"/>
          </p:cNvCxnSpPr>
          <p:nvPr/>
        </p:nvCxnSpPr>
        <p:spPr>
          <a:xfrm flipH="1" flipV="1">
            <a:off x="6406819" y="1189354"/>
            <a:ext cx="312" cy="371684"/>
          </a:xfrm>
          <a:prstGeom prst="line">
            <a:avLst/>
          </a:prstGeom>
          <a:noFill/>
          <a:ln w="12700" cap="flat" cmpd="sng" algn="ctr">
            <a:solidFill>
              <a:srgbClr val="5B9BD5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749E06-5936-2F68-0860-9BC7AA4A0E0F}"/>
              </a:ext>
            </a:extLst>
          </p:cNvPr>
          <p:cNvCxnSpPr>
            <a:cxnSpLocks/>
            <a:stCxn id="67" idx="0"/>
            <a:endCxn id="67" idx="0"/>
          </p:cNvCxnSpPr>
          <p:nvPr/>
        </p:nvCxnSpPr>
        <p:spPr>
          <a:xfrm>
            <a:off x="2486222" y="2287970"/>
            <a:ext cx="0" cy="0"/>
          </a:xfrm>
          <a:prstGeom prst="line">
            <a:avLst/>
          </a:prstGeom>
          <a:noFill/>
          <a:ln w="12700" cap="flat" cmpd="sng" algn="ctr">
            <a:solidFill>
              <a:srgbClr val="5B9BD5">
                <a:lumMod val="50000"/>
              </a:srgbClr>
            </a:solidFill>
            <a:prstDash val="solid"/>
            <a:miter lim="800000"/>
          </a:ln>
          <a:effectLst/>
        </p:spPr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E501E8C-6B26-C960-C787-D15A39B73414}"/>
              </a:ext>
            </a:extLst>
          </p:cNvPr>
          <p:cNvSpPr/>
          <p:nvPr/>
        </p:nvSpPr>
        <p:spPr>
          <a:xfrm>
            <a:off x="8506821" y="4755835"/>
            <a:ext cx="2861259" cy="23299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Research Funding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A2E8DC-1AAF-D187-4C71-2B7B0CE2C0D9}"/>
              </a:ext>
            </a:extLst>
          </p:cNvPr>
          <p:cNvSpPr txBox="1"/>
          <p:nvPr/>
        </p:nvSpPr>
        <p:spPr>
          <a:xfrm>
            <a:off x="309015" y="490973"/>
            <a:ext cx="4193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N5T </a:t>
            </a:r>
            <a:r>
              <a:rPr lang="sv-SE" sz="2800" dirty="0" err="1"/>
              <a:t>Activity</a:t>
            </a:r>
            <a:r>
              <a:rPr lang="sv-SE" sz="2800" dirty="0"/>
              <a:t> </a:t>
            </a:r>
            <a:r>
              <a:rPr lang="sv-SE" sz="2800" dirty="0" err="1"/>
              <a:t>Chart</a:t>
            </a:r>
            <a:r>
              <a:rPr lang="sv-SE" sz="2800" dirty="0"/>
              <a:t> 2026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3BF00E6-CBFA-DE3E-27A9-D58C0EBDD9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442" y="315475"/>
            <a:ext cx="3236976" cy="279593"/>
          </a:xfrm>
          <a:prstGeom prst="rect">
            <a:avLst/>
          </a:prstGeom>
        </p:spPr>
      </p:pic>
      <p:sp>
        <p:nvSpPr>
          <p:cNvPr id="2" name="Rectangle: Rounded Corners 18">
            <a:extLst>
              <a:ext uri="{FF2B5EF4-FFF2-40B4-BE49-F238E27FC236}">
                <a16:creationId xmlns:a16="http://schemas.microsoft.com/office/drawing/2014/main" id="{8EB24811-B2C4-2627-FC12-CE7615E1AC23}"/>
              </a:ext>
            </a:extLst>
          </p:cNvPr>
          <p:cNvSpPr/>
          <p:nvPr/>
        </p:nvSpPr>
        <p:spPr>
          <a:xfrm>
            <a:off x="8514130" y="5372991"/>
            <a:ext cx="2853950" cy="23299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Quality Assurance</a:t>
            </a:r>
          </a:p>
        </p:txBody>
      </p:sp>
      <p:sp>
        <p:nvSpPr>
          <p:cNvPr id="15" name="Rectangle: Rounded Corners 59">
            <a:extLst>
              <a:ext uri="{FF2B5EF4-FFF2-40B4-BE49-F238E27FC236}">
                <a16:creationId xmlns:a16="http://schemas.microsoft.com/office/drawing/2014/main" id="{AAA9B879-26A2-36B0-DFDA-35967C74631A}"/>
              </a:ext>
            </a:extLst>
          </p:cNvPr>
          <p:cNvSpPr/>
          <p:nvPr/>
        </p:nvSpPr>
        <p:spPr>
          <a:xfrm>
            <a:off x="8514268" y="5064413"/>
            <a:ext cx="2835386" cy="23299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Student Unions</a:t>
            </a:r>
          </a:p>
        </p:txBody>
      </p:sp>
      <p:sp>
        <p:nvSpPr>
          <p:cNvPr id="16" name="Rectangle: Rounded Corners 55">
            <a:extLst>
              <a:ext uri="{FF2B5EF4-FFF2-40B4-BE49-F238E27FC236}">
                <a16:creationId xmlns:a16="http://schemas.microsoft.com/office/drawing/2014/main" id="{23FC4094-17A1-0BDF-0457-9E800B140C08}"/>
              </a:ext>
            </a:extLst>
          </p:cNvPr>
          <p:cNvSpPr/>
          <p:nvPr/>
        </p:nvSpPr>
        <p:spPr>
          <a:xfrm>
            <a:off x="8515481" y="3485126"/>
            <a:ext cx="2835525" cy="23299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Global Cooperation - Africa</a:t>
            </a:r>
          </a:p>
        </p:txBody>
      </p:sp>
      <p:sp>
        <p:nvSpPr>
          <p:cNvPr id="39" name="Rectangle: Rounded Corners 10">
            <a:extLst>
              <a:ext uri="{FF2B5EF4-FFF2-40B4-BE49-F238E27FC236}">
                <a16:creationId xmlns:a16="http://schemas.microsoft.com/office/drawing/2014/main" id="{EADD8D52-1A24-3502-46A5-EAEB024C59F4}"/>
              </a:ext>
            </a:extLst>
          </p:cNvPr>
          <p:cNvSpPr/>
          <p:nvPr/>
        </p:nvSpPr>
        <p:spPr>
          <a:xfrm>
            <a:off x="8506821" y="3154720"/>
            <a:ext cx="2853812" cy="232992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0">
              <a:defRPr sz="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1000" kern="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  <a:sym typeface="Trebuchet MS"/>
              </a:rPr>
              <a:t>Entrepreneurship Education</a:t>
            </a:r>
          </a:p>
        </p:txBody>
      </p:sp>
      <p:cxnSp>
        <p:nvCxnSpPr>
          <p:cNvPr id="59" name="Straight Connector 31">
            <a:extLst>
              <a:ext uri="{FF2B5EF4-FFF2-40B4-BE49-F238E27FC236}">
                <a16:creationId xmlns:a16="http://schemas.microsoft.com/office/drawing/2014/main" id="{74276765-28C6-A85A-5065-C6551338CBC2}"/>
              </a:ext>
            </a:extLst>
          </p:cNvPr>
          <p:cNvCxnSpPr>
            <a:cxnSpLocks/>
          </p:cNvCxnSpPr>
          <p:nvPr/>
        </p:nvCxnSpPr>
        <p:spPr>
          <a:xfrm>
            <a:off x="8417737" y="611192"/>
            <a:ext cx="131263" cy="141391"/>
          </a:xfrm>
          <a:prstGeom prst="line">
            <a:avLst/>
          </a:prstGeom>
          <a:noFill/>
          <a:ln w="12700" cap="flat" cmpd="sng" algn="ctr">
            <a:solidFill>
              <a:srgbClr val="5B9BD5">
                <a:lumMod val="50000"/>
              </a:srgbClr>
            </a:solidFill>
            <a:prstDash val="dash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523679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Blue.pptx" id="{E19ABE3D-C3A0-47E1-A033-B2E0A32E5138}" vid="{7A366820-3B34-4DAB-8174-113EA42F79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10387</TotalTime>
  <Words>134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9" baseType="lpstr">
      <vt:lpstr>ＭＳ Ｐゴシック</vt:lpstr>
      <vt:lpstr>Aptos</vt:lpstr>
      <vt:lpstr>Arial</vt:lpstr>
      <vt:lpstr>Calibri</vt:lpstr>
      <vt:lpstr>Calibri Light</vt:lpstr>
      <vt:lpstr>Verdana</vt:lpstr>
      <vt:lpstr>Office Theme</vt:lpstr>
      <vt:lpstr>Blank</vt:lpstr>
      <vt:lpstr>PowerPoint-præsentation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Line Bekker Poulsen</dc:creator>
  <cp:lastModifiedBy>Maria Kanstrup-Clausen</cp:lastModifiedBy>
  <cp:revision>78</cp:revision>
  <cp:lastPrinted>2026-02-19T08:28:54Z</cp:lastPrinted>
  <dcterms:created xsi:type="dcterms:W3CDTF">2018-05-07T12:21:34Z</dcterms:created>
  <dcterms:modified xsi:type="dcterms:W3CDTF">2026-02-20T07:37:13Z</dcterms:modified>
</cp:coreProperties>
</file>